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8" y="10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4435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3619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5612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2578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8230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6761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8812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1772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627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5903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8998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6DAF1-E5B2-4BE1-897C-32ACA087F164}" type="datetimeFigureOut">
              <a:rPr lang="it-IT" smtClean="0"/>
              <a:pPr/>
              <a:t>04/04/2020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1A931-CDA8-4BF5-8DBF-9B988096C16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8464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ifa.gov.it/documents/20142/1097058/2020.03.31_NII_clorochina_idrosssiclorochina_GP_consolidata+COVID-19.pdf/c928750d-dcb2-f38a-41a1-1fbf6af7a76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="" xmlns:a16="http://schemas.microsoft.com/office/drawing/2014/main" id="{D461A1B5-A060-472D-857A-BF28B9A8E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8071219"/>
              </p:ext>
            </p:extLst>
          </p:nvPr>
        </p:nvGraphicFramePr>
        <p:xfrm>
          <a:off x="386211" y="908720"/>
          <a:ext cx="8434260" cy="5273844"/>
        </p:xfrm>
        <a:graphic>
          <a:graphicData uri="http://schemas.openxmlformats.org/drawingml/2006/table">
            <a:tbl>
              <a:tblPr/>
              <a:tblGrid>
                <a:gridCol w="2493694">
                  <a:extLst>
                    <a:ext uri="{9D8B030D-6E8A-4147-A177-3AD203B41FA5}">
                      <a16:colId xmlns="" xmlns:a16="http://schemas.microsoft.com/office/drawing/2014/main" val="1699824463"/>
                    </a:ext>
                  </a:extLst>
                </a:gridCol>
                <a:gridCol w="2849463">
                  <a:extLst>
                    <a:ext uri="{9D8B030D-6E8A-4147-A177-3AD203B41FA5}">
                      <a16:colId xmlns="" xmlns:a16="http://schemas.microsoft.com/office/drawing/2014/main" val="1535253029"/>
                    </a:ext>
                  </a:extLst>
                </a:gridCol>
                <a:gridCol w="1103018"/>
                <a:gridCol w="1988085">
                  <a:extLst>
                    <a:ext uri="{9D8B030D-6E8A-4147-A177-3AD203B41FA5}">
                      <a16:colId xmlns="" xmlns:a16="http://schemas.microsoft.com/office/drawing/2014/main" val="1033758190"/>
                    </a:ext>
                  </a:extLst>
                </a:gridCol>
              </a:tblGrid>
              <a:tr h="87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Inquadramento</a:t>
                      </a:r>
                      <a:r>
                        <a:rPr lang="it-IT" sz="105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clinico</a:t>
                      </a:r>
                      <a:endParaRPr lang="it-IT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Gestione</a:t>
                      </a:r>
                      <a:r>
                        <a:rPr lang="it-IT" sz="105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clinica</a:t>
                      </a:r>
                      <a:endParaRPr lang="it-IT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Setting</a:t>
                      </a:r>
                      <a:endParaRPr lang="it-IT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Trattamento farmacologico</a:t>
                      </a:r>
                      <a:endParaRPr lang="it-IT" sz="10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37027894"/>
                  </a:ext>
                </a:extLst>
              </a:tr>
              <a:tr h="326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sintomi </a:t>
                      </a:r>
                      <a:r>
                        <a:rPr lang="it-IT" sz="105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da 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raffreddamento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sintomi aspecifici senza  febbre o febbre &lt;37,6 no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comorbidità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, età&lt;70 anni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Sorveglianza da 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MMG( o </a:t>
                      </a:r>
                      <a:r>
                        <a:rPr lang="it-IT" sz="105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elemonitoraggio</a:t>
                      </a:r>
                      <a:r>
                        <a:rPr lang="it-IT" sz="105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??)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Controllo temperatura corporea 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e altri parametri 2 volte </a:t>
                      </a:r>
                      <a:r>
                        <a:rPr lang="it-IT" sz="105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al dì 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Domicilio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aspecifico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42876900"/>
                  </a:ext>
                </a:extLst>
              </a:tr>
              <a:tr h="6569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Tosse secca, sintomi da raffreddamento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sintomi aspecifici senza  febbre o febbre &lt;37,6 CON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comorbidità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, età &gt; 70 anni</a:t>
                      </a:r>
                      <a:endParaRPr lang="it-IT" sz="105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Telemonitoraggio</a:t>
                      </a:r>
                      <a:endParaRPr lang="it-IT" sz="105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Sorveglianza  clinica da MMG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Conosulto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specialistic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o  secondo procedura</a:t>
                      </a:r>
                      <a:endParaRPr lang="it-IT" sz="105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it-IT" sz="105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temperatura corporea </a:t>
                      </a:r>
                      <a:r>
                        <a:rPr lang="it-IT" sz="105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&gt;37,5°C e                           &lt; 38.6°C, tosse secca stizzosa, sintomi da raffreddamento senza 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dispnea 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Telemonitoraggio</a:t>
                      </a:r>
                      <a:endParaRPr lang="it-IT" sz="105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Sorveglianza  clinica da MMG</a:t>
                      </a:r>
                      <a:endParaRPr lang="it-IT" sz="105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Conosulto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specialistic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secondo procedura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Clorochina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bifosfato</a:t>
                      </a: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cpr</a:t>
                      </a: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: 500 mg 2 volte die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opure</a:t>
                      </a:r>
                      <a:endParaRPr kumimoji="0" lang="it-IT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Idrossiclorochina</a:t>
                      </a: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 solfato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cpr</a:t>
                      </a: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: 400 mg 2 volte die il 1° giorno; dal 2° giorno 200 mg per 2  volte   die per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interazionie</a:t>
                      </a: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 e </a:t>
                      </a:r>
                      <a:r>
                        <a:rPr kumimoji="0" lang="it-IT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effcollaterali</a:t>
                      </a:r>
                      <a:endParaRPr kumimoji="0" lang="it-IT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https://www.aifa.gov.it/documents/20142/1097058/2020.03.31_NII_clorochina_idrosssiclorochina_GP_consolidata+COVID-19.pdf/c928750d-dcb2-f38a-41a1-1fbf6af7a767</a:t>
                      </a:r>
                      <a:endParaRPr kumimoji="0" lang="it-IT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71493870"/>
                  </a:ext>
                </a:extLst>
              </a:tr>
              <a:tr h="11797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Temperatura </a:t>
                      </a:r>
                      <a:r>
                        <a:rPr lang="it-IT" sz="105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corporea </a:t>
                      </a:r>
                      <a:r>
                        <a:rPr lang="it-IT" sz="1050" b="0" u="sng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&gt;</a:t>
                      </a:r>
                      <a:r>
                        <a:rPr lang="it-IT" sz="105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38.5°C, </a:t>
                      </a:r>
                      <a:r>
                        <a:rPr lang="it-IT" sz="105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tosse secca stizzosa continua 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senza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dispna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, no impegno polmonare (eventuale test cammino se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diponible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saturimetria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oppure………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valutae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cosa seguibile da MMG</a:t>
                      </a:r>
                      <a:endParaRPr lang="it-IT" sz="1050" b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Età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&lt; 70 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dei fattori di rischio (cardiovascolari, età, altre </a:t>
                      </a:r>
                      <a:r>
                        <a:rPr lang="it-IT" sz="105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comorbidità</a:t>
                      </a:r>
                      <a:r>
                        <a:rPr lang="it-IT" sz="105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Telemonitoraggio</a:t>
                      </a:r>
                      <a:endParaRPr lang="it-IT" sz="105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Sorveglianza  clinica da MMG</a:t>
                      </a:r>
                      <a:endParaRPr lang="it-IT" sz="105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05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Conosulto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specialistic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secondo procedura</a:t>
                      </a:r>
                      <a:endParaRPr lang="it-IT" sz="105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920390"/>
                  </a:ext>
                </a:extLst>
              </a:tr>
              <a:tr h="10296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05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 caso di aggravamento sintomatologico</a:t>
                      </a:r>
                      <a:r>
                        <a:rPr lang="it-IT" sz="105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o </a:t>
                      </a:r>
                      <a:r>
                        <a:rPr lang="it-IT" sz="105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alert</a:t>
                      </a:r>
                      <a:endParaRPr lang="it-IT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RICOVERO</a:t>
                      </a:r>
                      <a:endParaRPr kumimoji="0" lang="it-IT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050" dirty="0"/>
                    </a:p>
                  </a:txBody>
                  <a:tcPr marL="69769" marR="66681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6A3F692A-A7F3-4970-9E50-E541BB4FC48D}"/>
              </a:ext>
            </a:extLst>
          </p:cNvPr>
          <p:cNvSpPr/>
          <p:nvPr/>
        </p:nvSpPr>
        <p:spPr>
          <a:xfrm>
            <a:off x="539552" y="165917"/>
            <a:ext cx="7621832" cy="338554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GESTIONE DOMICILIARE </a:t>
            </a:r>
            <a:r>
              <a:rPr lang="it-IT" sz="1600" b="1" dirty="0" smtClean="0">
                <a:solidFill>
                  <a:schemeClr val="bg1"/>
                </a:solidFill>
              </a:rPr>
              <a:t>PAZIENTE AUCISINTOMATICO COVID-19 POS </a:t>
            </a:r>
            <a:endParaRPr lang="it-IT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034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208</Words>
  <Application>Microsoft Office PowerPoint</Application>
  <PresentationFormat>Presentazione su schermo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p.ciarlo</cp:lastModifiedBy>
  <cp:revision>5</cp:revision>
  <dcterms:created xsi:type="dcterms:W3CDTF">2020-04-03T06:59:32Z</dcterms:created>
  <dcterms:modified xsi:type="dcterms:W3CDTF">2020-04-04T09:23:49Z</dcterms:modified>
</cp:coreProperties>
</file>