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58" y="106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944359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361907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7561283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32578059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8230401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06761067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0881238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1317720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3627143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405903125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21899889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E6DAF1-E5B2-4BE1-897C-32ACA087F164}" type="datetimeFigureOut">
              <a:rPr lang="it-IT" smtClean="0"/>
              <a:pPr/>
              <a:t>04/04/2020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F1A931-CDA8-4BF5-8DBF-9B988096C16A}" type="slidenum">
              <a:rPr lang="it-IT" smtClean="0"/>
              <a:pPr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xmlns="" val="3884641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aifa.gov.it/documents/20142/1097058/2020.03.31_NII_clorochina_idrosssiclorochina_GP_consolidata+COVID-19.pdf/c928750d-dcb2-f38a-41a1-1fbf6af7a767" TargetMode="Externa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la 1">
            <a:extLst>
              <a:ext uri="{FF2B5EF4-FFF2-40B4-BE49-F238E27FC236}">
                <a16:creationId xmlns="" xmlns:a16="http://schemas.microsoft.com/office/drawing/2014/main" id="{D461A1B5-A060-472D-857A-BF28B9A8E68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38071219"/>
              </p:ext>
            </p:extLst>
          </p:nvPr>
        </p:nvGraphicFramePr>
        <p:xfrm>
          <a:off x="386211" y="908720"/>
          <a:ext cx="8434260" cy="5273844"/>
        </p:xfrm>
        <a:graphic>
          <a:graphicData uri="http://schemas.openxmlformats.org/drawingml/2006/table">
            <a:tbl>
              <a:tblPr/>
              <a:tblGrid>
                <a:gridCol w="2493694">
                  <a:extLst>
                    <a:ext uri="{9D8B030D-6E8A-4147-A177-3AD203B41FA5}">
                      <a16:colId xmlns="" xmlns:a16="http://schemas.microsoft.com/office/drawing/2014/main" val="1699824463"/>
                    </a:ext>
                  </a:extLst>
                </a:gridCol>
                <a:gridCol w="2849463">
                  <a:extLst>
                    <a:ext uri="{9D8B030D-6E8A-4147-A177-3AD203B41FA5}">
                      <a16:colId xmlns="" xmlns:a16="http://schemas.microsoft.com/office/drawing/2014/main" val="1535253029"/>
                    </a:ext>
                  </a:extLst>
                </a:gridCol>
                <a:gridCol w="1103018"/>
                <a:gridCol w="1988085">
                  <a:extLst>
                    <a:ext uri="{9D8B030D-6E8A-4147-A177-3AD203B41FA5}">
                      <a16:colId xmlns="" xmlns:a16="http://schemas.microsoft.com/office/drawing/2014/main" val="1033758190"/>
                    </a:ext>
                  </a:extLst>
                </a:gridCol>
              </a:tblGrid>
              <a:tr h="87919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b="1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Inquadramento</a:t>
                      </a:r>
                      <a:r>
                        <a:rPr lang="it-IT" sz="1050" b="1" baseline="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 clinico</a:t>
                      </a:r>
                      <a:endParaRPr lang="it-IT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b="1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Gestione</a:t>
                      </a:r>
                      <a:r>
                        <a:rPr lang="it-IT" sz="1050" b="1" baseline="0" dirty="0" smtClean="0">
                          <a:effectLst/>
                          <a:latin typeface="Times New Roman" panose="02020603050405020304" pitchFamily="18" charset="0"/>
                          <a:ea typeface="Calibri" panose="020F0502020204030204" pitchFamily="34" charset="0"/>
                        </a:rPr>
                        <a:t> clinica</a:t>
                      </a:r>
                      <a:endParaRPr lang="it-IT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b="1" dirty="0" err="1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Setting</a:t>
                      </a:r>
                      <a:endParaRPr lang="it-IT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Trattamento farmacologico</a:t>
                      </a:r>
                      <a:endParaRPr lang="it-IT" sz="1050" b="1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537027894"/>
                  </a:ext>
                </a:extLst>
              </a:tr>
              <a:tr h="3263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sintomi </a:t>
                      </a:r>
                      <a:r>
                        <a:rPr lang="it-IT" sz="105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da </a:t>
                      </a: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raffreddamento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sintomi aspecifici senza  febbre o febbre &lt;37,6 no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comorbidità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, età&lt;70 anni</a:t>
                      </a: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Sorveglianza da </a:t>
                      </a: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MMG( o </a:t>
                      </a:r>
                      <a:r>
                        <a:rPr lang="it-IT" sz="105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elemonitoraggio</a:t>
                      </a:r>
                      <a:r>
                        <a:rPr lang="it-IT" sz="105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??)</a:t>
                      </a: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Controllo temperatura corporea </a:t>
                      </a: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e altri parametri 2 volte </a:t>
                      </a:r>
                      <a:r>
                        <a:rPr lang="it-IT" sz="105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al dì </a:t>
                      </a: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4"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 smtClean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Domicilio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it-IT" sz="1050" dirty="0" smtClean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</a:rPr>
                        <a:t>aspecifico</a:t>
                      </a: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142876900"/>
                  </a:ext>
                </a:extLst>
              </a:tr>
              <a:tr h="65696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Tosse secca, sintomi da raffreddamento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sintomi aspecifici senza  febbre o febbre &lt;37,6 CON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comorbidità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, età &gt; 70 anni</a:t>
                      </a:r>
                      <a:endParaRPr lang="it-IT" sz="105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Telemonitoraggio</a:t>
                      </a:r>
                      <a:endParaRPr lang="it-IT" sz="105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Sorveglianza  clinica da MMG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sz="105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Conosulto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specialistic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o  secondo procedura</a:t>
                      </a:r>
                      <a:endParaRPr lang="it-IT" sz="105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9576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it-IT" sz="105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temperatura corporea </a:t>
                      </a:r>
                      <a:r>
                        <a:rPr lang="it-IT" sz="105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&gt;37,5°C e                           &lt; 38.6°C, tosse secca stizzosa, sintomi da raffreddamento senza </a:t>
                      </a: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dispnea </a:t>
                      </a: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Telemonitoraggio</a:t>
                      </a:r>
                      <a:endParaRPr lang="it-IT" sz="105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Sorveglianza  clinica da MMG</a:t>
                      </a:r>
                      <a:endParaRPr lang="it-IT" sz="105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sz="105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Conosulto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specialistic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secondo procedura</a:t>
                      </a: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Clorochina </a:t>
                      </a: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bifosfato</a:t>
                      </a: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</a:t>
                      </a: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cpr</a:t>
                      </a: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: 500 mg 2 volte die </a:t>
                      </a: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opure</a:t>
                      </a:r>
                      <a:endParaRPr kumimoji="0" lang="it-IT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Idrossiclorochina</a:t>
                      </a: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solfato </a:t>
                      </a: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cpr</a:t>
                      </a: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: 400 mg 2 volte die il 1° giorno; dal 2° giorno 200 mg per 2  volte   die per </a:t>
                      </a: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interazionie</a:t>
                      </a: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 e </a:t>
                      </a:r>
                      <a:r>
                        <a:rPr kumimoji="0" lang="it-IT" sz="1050" b="0" i="0" u="none" strike="noStrike" kern="1200" cap="none" spc="0" normalizeH="0" baseline="0" noProof="0" dirty="0" err="1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effcollaterali</a:t>
                      </a:r>
                      <a:endParaRPr kumimoji="0" lang="it-IT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900" u="sng" kern="120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  <a:hlinkClick r:id="rId2"/>
                        </a:rPr>
                        <a:t>https://www.aifa.gov.it/documents/20142/1097058/2020.03.31_NII_clorochina_idrosssiclorochina_GP_consolidata+COVID-19.pdf/c928750d-dcb2-f38a-41a1-1fbf6af7a767</a:t>
                      </a:r>
                      <a:endParaRPr kumimoji="0" lang="it-IT" sz="90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971493870"/>
                  </a:ext>
                </a:extLst>
              </a:tr>
              <a:tr h="1179775">
                <a:tc rowSpan="2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b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Temperatura </a:t>
                      </a:r>
                      <a:r>
                        <a:rPr lang="it-IT" sz="105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corporea </a:t>
                      </a:r>
                      <a:r>
                        <a:rPr lang="it-IT" sz="1050" b="0" u="sng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&gt;</a:t>
                      </a:r>
                      <a:r>
                        <a:rPr lang="it-IT" sz="1050" b="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38.5°C, </a:t>
                      </a:r>
                      <a:r>
                        <a:rPr lang="it-IT" sz="1050" dirty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tosse secca stizzosa continua 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senza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dispna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, no impegno polmonare (eventuale test cammino se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diponible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saturimetria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oppure………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valutae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 cosa seguibile da MMG</a:t>
                      </a:r>
                      <a:endParaRPr lang="it-IT" sz="1050" b="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it-IT" sz="105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Età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&lt; 70 </a:t>
                      </a:r>
                      <a:r>
                        <a:rPr lang="it-IT" sz="105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dei fattori di rischio (cardiovascolari, età, altre </a:t>
                      </a:r>
                      <a:r>
                        <a:rPr lang="it-IT" sz="105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comorbidità</a:t>
                      </a:r>
                      <a:r>
                        <a:rPr lang="it-IT" sz="105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)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it-IT" sz="105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err="1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Telemonitoraggio</a:t>
                      </a:r>
                      <a:endParaRPr lang="it-IT" sz="1050" dirty="0" smtClean="0">
                        <a:effectLst/>
                        <a:latin typeface="+mn-lt"/>
                        <a:ea typeface="Times New Roman" panose="02020603050405020304" pitchFamily="18" charset="0"/>
                      </a:endParaRPr>
                    </a:p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smtClean="0">
                          <a:effectLst/>
                          <a:latin typeface="+mn-lt"/>
                          <a:ea typeface="Times New Roman" panose="02020603050405020304" pitchFamily="18" charset="0"/>
                        </a:rPr>
                        <a:t>Sorveglianza  clinica da MMG</a:t>
                      </a:r>
                      <a:endParaRPr lang="it-IT" sz="105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it-IT" sz="105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Conosulto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specialistic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secondo procedura</a:t>
                      </a:r>
                      <a:endParaRPr lang="it-IT" sz="1050" dirty="0" smtClean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  <a:p>
                      <a:pPr marL="0" indent="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None/>
                      </a:pP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vMerge="1"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1920390"/>
                  </a:ext>
                </a:extLst>
              </a:tr>
              <a:tr h="1029653">
                <a:tc vMerge="1">
                  <a:txBody>
                    <a:bodyPr/>
                    <a:lstStyle/>
                    <a:p>
                      <a:endParaRPr lang="it-IT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71450" indent="-171450">
                        <a:lnSpc>
                          <a:spcPct val="115000"/>
                        </a:lnSpc>
                        <a:spcAft>
                          <a:spcPts val="0"/>
                        </a:spcAft>
                        <a:buFont typeface="Arial" panose="020B0604020202020204" pitchFamily="34" charset="0"/>
                        <a:buChar char="•"/>
                      </a:pPr>
                      <a:r>
                        <a:rPr lang="it-IT" sz="105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In caso di aggravamento sintomatologico</a:t>
                      </a:r>
                      <a:r>
                        <a:rPr lang="it-IT" sz="1050" baseline="0" dirty="0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 o </a:t>
                      </a:r>
                      <a:r>
                        <a:rPr lang="it-IT" sz="1050" baseline="0" dirty="0" err="1" smtClean="0">
                          <a:effectLst/>
                          <a:latin typeface="+mn-lt"/>
                          <a:ea typeface="Calibri" panose="020F0502020204030204" pitchFamily="34" charset="0"/>
                        </a:rPr>
                        <a:t>alert</a:t>
                      </a:r>
                      <a:endParaRPr lang="it-IT" sz="1050" dirty="0">
                        <a:effectLst/>
                        <a:latin typeface="+mn-lt"/>
                        <a:ea typeface="Calibri" panose="020F0502020204030204" pitchFamily="34" charset="0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it-IT" sz="1050" b="0" i="0" u="none" strike="noStrike" kern="1200" cap="none" spc="0" normalizeH="0" baseline="0" noProof="0" dirty="0" smtClean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it-IT" sz="1050" b="0" i="0" u="none" strike="noStrike" kern="1200" cap="none" spc="0" normalizeH="0" baseline="0" noProof="0" dirty="0" smtClean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+mn-lt"/>
                          <a:ea typeface="Calibri" panose="020F0502020204030204" pitchFamily="34" charset="0"/>
                          <a:cs typeface="+mn-cs"/>
                        </a:rPr>
                        <a:t>RICOVERO</a:t>
                      </a:r>
                      <a:endParaRPr kumimoji="0" lang="it-IT" sz="105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prstClr val="black"/>
                        </a:solidFill>
                        <a:effectLst/>
                        <a:uLnTx/>
                        <a:uFillTx/>
                        <a:latin typeface="+mn-lt"/>
                        <a:ea typeface="Calibri" panose="020F0502020204030204" pitchFamily="34" charset="0"/>
                        <a:cs typeface="+mn-cs"/>
                      </a:endParaRPr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it-IT" sz="1050" dirty="0"/>
                    </a:p>
                  </a:txBody>
                  <a:tcPr marL="69769" marR="66681" marT="0" marB="0">
                    <a:lnL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99999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Rettangolo 4">
            <a:extLst>
              <a:ext uri="{FF2B5EF4-FFF2-40B4-BE49-F238E27FC236}">
                <a16:creationId xmlns="" xmlns:a16="http://schemas.microsoft.com/office/drawing/2014/main" id="{6A3F692A-A7F3-4970-9E50-E541BB4FC48D}"/>
              </a:ext>
            </a:extLst>
          </p:cNvPr>
          <p:cNvSpPr/>
          <p:nvPr/>
        </p:nvSpPr>
        <p:spPr>
          <a:xfrm>
            <a:off x="539552" y="165917"/>
            <a:ext cx="7621832" cy="338554"/>
          </a:xfrm>
          <a:prstGeom prst="rect">
            <a:avLst/>
          </a:prstGeom>
          <a:solidFill>
            <a:srgbClr val="00206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1600" b="1" dirty="0">
                <a:solidFill>
                  <a:schemeClr val="bg1"/>
                </a:solidFill>
              </a:rPr>
              <a:t>GESTIONE DOMICILIARE </a:t>
            </a:r>
            <a:r>
              <a:rPr lang="it-IT" sz="1600" b="1" dirty="0" smtClean="0">
                <a:solidFill>
                  <a:schemeClr val="bg1"/>
                </a:solidFill>
              </a:rPr>
              <a:t>PAZIENTE AUCISINTOMATICO COVID-19 POS </a:t>
            </a:r>
            <a:endParaRPr lang="it-IT" sz="16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500341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208</Words>
  <Application>Microsoft Office PowerPoint</Application>
  <PresentationFormat>Presentazione su schermo (4:3)</PresentationFormat>
  <Paragraphs>38</Paragraphs>
  <Slides>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</vt:i4>
      </vt:variant>
    </vt:vector>
  </HeadingPairs>
  <TitlesOfParts>
    <vt:vector size="2" baseType="lpstr">
      <vt:lpstr>Tema di Office</vt:lpstr>
      <vt:lpstr>Diapositiva 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Utente</dc:creator>
  <cp:lastModifiedBy>p.ciarlo</cp:lastModifiedBy>
  <cp:revision>5</cp:revision>
  <dcterms:created xsi:type="dcterms:W3CDTF">2020-04-03T06:59:32Z</dcterms:created>
  <dcterms:modified xsi:type="dcterms:W3CDTF">2020-04-04T09:23:49Z</dcterms:modified>
</cp:coreProperties>
</file>